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 autoAdjust="0"/>
    <p:restoredTop sz="91419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8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12/2/18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12/2/18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12/2/18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48872" y="5836146"/>
            <a:ext cx="4257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A253E"/>
                </a:solidFill>
                <a:latin typeface="Candara"/>
                <a:cs typeface="Candara"/>
              </a:rPr>
              <a:t>PBY3101: </a:t>
            </a:r>
            <a:r>
              <a:rPr lang="es-ES_tradnl" b="1" dirty="0" err="1" smtClean="0">
                <a:solidFill>
                  <a:srgbClr val="0A253E"/>
                </a:solidFill>
                <a:latin typeface="Candara"/>
                <a:cs typeface="Candara"/>
              </a:rPr>
              <a:t>Programaci</a:t>
            </a:r>
            <a:r>
              <a:rPr lang="es-ES" b="1" dirty="0" err="1" smtClean="0">
                <a:solidFill>
                  <a:srgbClr val="0A253E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rgbClr val="0A253E"/>
                </a:solidFill>
                <a:latin typeface="Candara"/>
                <a:cs typeface="Candara"/>
              </a:rPr>
              <a:t> de Base de Datos</a:t>
            </a:r>
            <a:endParaRPr lang="es-ES_tradnl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46216" y="6205478"/>
            <a:ext cx="312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Primer semestre 2018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Candara"/>
              <a:cs typeface="Candara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73904" y="3336982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chemeClr val="tx2">
                    <a:lumMod val="50000"/>
                  </a:schemeClr>
                </a:solidFill>
                <a:latin typeface="Candara"/>
                <a:cs typeface="Candara"/>
              </a:rPr>
              <a:t>Manipulaci</a:t>
            </a:r>
            <a:r>
              <a:rPr lang="es-ES" sz="2800" b="1" dirty="0" err="1" smtClean="0">
                <a:solidFill>
                  <a:schemeClr val="tx2">
                    <a:lumMod val="50000"/>
                  </a:schemeClr>
                </a:solidFill>
                <a:latin typeface="Candara"/>
                <a:cs typeface="Candara"/>
              </a:rPr>
              <a:t>ón</a:t>
            </a:r>
            <a:r>
              <a:rPr lang="es-ES" sz="2800" b="1" dirty="0" smtClean="0">
                <a:solidFill>
                  <a:schemeClr val="tx2">
                    <a:lumMod val="50000"/>
                  </a:schemeClr>
                </a:solidFill>
                <a:latin typeface="Candara"/>
                <a:cs typeface="Candara"/>
              </a:rPr>
              <a:t> de datos PL/SQL</a:t>
            </a:r>
            <a:endParaRPr lang="es-ES_tradnl" sz="2800" b="1" dirty="0" smtClean="0">
              <a:solidFill>
                <a:schemeClr val="tx2">
                  <a:lumMod val="50000"/>
                </a:schemeClr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Manipulaci</a:t>
            </a:r>
            <a:r>
              <a:rPr lang="es-ES" sz="2800" b="1" dirty="0" err="1" smtClean="0">
                <a:solidFill>
                  <a:schemeClr val="bg1"/>
                </a:solidFill>
                <a:latin typeface="Candara"/>
                <a:cs typeface="Candara"/>
              </a:rPr>
              <a:t>ón</a:t>
            </a:r>
            <a:r>
              <a:rPr lang="es-ES" sz="2800" b="1" dirty="0" smtClean="0">
                <a:solidFill>
                  <a:schemeClr val="bg1"/>
                </a:solidFill>
                <a:latin typeface="Candara"/>
                <a:cs typeface="Candara"/>
              </a:rPr>
              <a:t> de datos PL/SQL</a:t>
            </a:r>
            <a:endParaRPr lang="es-ES_tradnl" sz="2800" b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4200" y="1139237"/>
            <a:ext cx="8128000" cy="1919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Manipulación de Datos en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PL/SQL</a:t>
            </a:r>
            <a:endParaRPr lang="es-ES_tradnl" sz="2400" b="1" dirty="0" smtClean="0">
              <a:solidFill>
                <a:schemeClr val="tx2">
                  <a:lumMod val="75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Se manipulan los datos en la base de datos mediante el uso de los comandos DML. Se pueden ejecutar comandos DML de INSERT, UPDATE, DELETE y MERGE sin restricciones en PL/SQL. </a:t>
            </a:r>
            <a:endParaRPr lang="es-ES_tradnl" sz="24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68400" y="3606799"/>
            <a:ext cx="40773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869092"/>
              </p:ext>
            </p:extLst>
          </p:nvPr>
        </p:nvGraphicFramePr>
        <p:xfrm>
          <a:off x="769462" y="3285608"/>
          <a:ext cx="7757475" cy="273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3" imgW="9600000" imgH="3685714" progId="PBrush">
                  <p:embed/>
                </p:oleObj>
              </mc:Choice>
              <mc:Fallback>
                <p:oleObj r:id="rId3" imgW="9600000" imgH="3685714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462" y="3285608"/>
                        <a:ext cx="7757475" cy="27341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Candara"/>
                <a:cs typeface="Candara"/>
              </a:rPr>
              <a:t>Manipulaci</a:t>
            </a:r>
            <a:r>
              <a:rPr lang="es-ES" b="1" dirty="0" err="1" smtClean="0">
                <a:solidFill>
                  <a:schemeClr val="bg1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chemeClr val="bg1"/>
                </a:solidFill>
                <a:latin typeface="Candara"/>
                <a:cs typeface="Candara"/>
              </a:rPr>
              <a:t> de datos PL/SQL</a:t>
            </a:r>
            <a:endParaRPr lang="es-ES_tradnl" b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58800" y="1422400"/>
            <a:ext cx="8001000" cy="4525963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ES" sz="31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Los bloqueos de fila (y bloqueos de tabla) se liberan mediante la inclusión de COMMIT O ROLLBACK en las sentencias del bloque PL/SQL.</a:t>
            </a:r>
            <a:endParaRPr lang="es-ES_tradnl" sz="31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  <a:tabLst>
                <a:tab pos="819150" algn="l"/>
              </a:tabLst>
            </a:pPr>
            <a:r>
              <a:rPr lang="es-CL" sz="31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 L</a:t>
            </a:r>
            <a:r>
              <a:rPr lang="es-ES" sz="31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a sentencia INSERT agrega nuevas filas a la tabla.</a:t>
            </a:r>
            <a:endParaRPr lang="es-ES_tradnl" sz="31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  <a:tabLst>
                <a:tab pos="457200" algn="l"/>
                <a:tab pos="819150" algn="l"/>
              </a:tabLst>
            </a:pPr>
            <a:r>
              <a:rPr lang="es-ES" sz="31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La sentencia UPDATE modifica filas existentes en la tabla.</a:t>
            </a:r>
            <a:endParaRPr lang="es-ES_tradnl" sz="31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Font typeface="Arial" charset="0"/>
              <a:buChar char="•"/>
              <a:tabLst>
                <a:tab pos="457200" algn="l"/>
                <a:tab pos="819150" algn="l"/>
              </a:tabLst>
            </a:pPr>
            <a:r>
              <a:rPr lang="es-ES" sz="31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 La sentencia DELETE elimina filas de la tabla.</a:t>
            </a:r>
            <a:endParaRPr lang="es-ES_tradnl" sz="31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r>
              <a:rPr lang="es-ES" sz="31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  La sentencia MERGE selecciona las filas de una tabla a actualizar o insertar en otra tabla. La decisión de actualizar o insertar en la tabla de destino se basa en una condición en la cláusula ON. </a:t>
            </a:r>
            <a:endParaRPr lang="es-ES_tradnl" sz="3100" dirty="0">
              <a:solidFill>
                <a:schemeClr val="tx2">
                  <a:lumMod val="50000"/>
                </a:schemeClr>
              </a:solidFill>
            </a:endParaRPr>
          </a:p>
          <a:p>
            <a:endParaRPr lang="es-ES_tradnl" dirty="0"/>
          </a:p>
        </p:txBody>
      </p:sp>
      <p:sp>
        <p:nvSpPr>
          <p:cNvPr id="3" name="Rectángulo 2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Candara"/>
                <a:cs typeface="Candara"/>
              </a:rPr>
              <a:t>Manipulaci</a:t>
            </a:r>
            <a:r>
              <a:rPr lang="es-ES" b="1" dirty="0" err="1" smtClean="0">
                <a:solidFill>
                  <a:schemeClr val="bg1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chemeClr val="bg1"/>
                </a:solidFill>
                <a:latin typeface="Candara"/>
                <a:cs typeface="Candara"/>
              </a:rPr>
              <a:t> de datos PL/SQL</a:t>
            </a:r>
            <a:endParaRPr lang="es-ES_tradnl" b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3036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9600" y="1244601"/>
            <a:ext cx="8051800" cy="1676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Inserción de Datos en PL/SQL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ejemplo, el bloque PL/SQL agrega información de un nuevo cliente, mediante sentencia INSERT y haciendo especificaciones de las columnas de la tabla a poblar.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140200" y="2057399"/>
            <a:ext cx="6487040" cy="5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075475"/>
              </p:ext>
            </p:extLst>
          </p:nvPr>
        </p:nvGraphicFramePr>
        <p:xfrm>
          <a:off x="1511064" y="3175000"/>
          <a:ext cx="597605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3" imgW="6876190" imgH="3010320" progId="PBrush">
                  <p:embed/>
                </p:oleObj>
              </mc:Choice>
              <mc:Fallback>
                <p:oleObj r:id="rId3" imgW="6876190" imgH="301032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064" y="3175000"/>
                        <a:ext cx="5976055" cy="2667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Candara"/>
                <a:cs typeface="Candara"/>
              </a:rPr>
              <a:t>Manipulaci</a:t>
            </a:r>
            <a:r>
              <a:rPr lang="es-ES" b="1" dirty="0" err="1" smtClean="0">
                <a:solidFill>
                  <a:schemeClr val="bg1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chemeClr val="bg1"/>
                </a:solidFill>
                <a:latin typeface="Candara"/>
                <a:cs typeface="Candara"/>
              </a:rPr>
              <a:t> de datos PL/SQL</a:t>
            </a:r>
            <a:endParaRPr lang="es-ES_tradnl" b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3106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58800" y="1778000"/>
            <a:ext cx="3175000" cy="317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Modificación de Datos en PL/SQL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ejemplo, el bloque PL/SQL modifica los datos de dirección y teléfono del cliente con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rut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13564873-K.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962398" y="1981199"/>
            <a:ext cx="26982295" cy="4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321440"/>
              </p:ext>
            </p:extLst>
          </p:nvPr>
        </p:nvGraphicFramePr>
        <p:xfrm>
          <a:off x="3962400" y="1981199"/>
          <a:ext cx="4572000" cy="2660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5219048" imgH="3019048" progId="PBrush">
                  <p:embed/>
                </p:oleObj>
              </mc:Choice>
              <mc:Fallback>
                <p:oleObj r:id="rId3" imgW="5219048" imgH="3019048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981199"/>
                        <a:ext cx="4572000" cy="26607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Candara"/>
                <a:cs typeface="Candara"/>
              </a:rPr>
              <a:t>Manipulaci</a:t>
            </a:r>
            <a:r>
              <a:rPr lang="es-ES" b="1" dirty="0" err="1" smtClean="0">
                <a:solidFill>
                  <a:schemeClr val="bg1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chemeClr val="bg1"/>
                </a:solidFill>
                <a:latin typeface="Candara"/>
                <a:cs typeface="Candara"/>
              </a:rPr>
              <a:t> de datos PL/SQL</a:t>
            </a:r>
            <a:endParaRPr lang="es-ES_tradnl" b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779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60400" y="1219201"/>
            <a:ext cx="7950200" cy="12445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Eliminación de Datos en PL/SQL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ejemplo, el bloque PL/SQL elimina el cliente con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rut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13564873-K.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63600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126425"/>
              </p:ext>
            </p:extLst>
          </p:nvPr>
        </p:nvGraphicFramePr>
        <p:xfrm>
          <a:off x="1980484" y="2717798"/>
          <a:ext cx="5310031" cy="306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r:id="rId3" imgW="5229955" imgH="3057143" progId="PBrush">
                  <p:embed/>
                </p:oleObj>
              </mc:Choice>
              <mc:Fallback>
                <p:oleObj r:id="rId3" imgW="5229955" imgH="305714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0484" y="2717798"/>
                        <a:ext cx="5310031" cy="30651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Candara"/>
                <a:cs typeface="Candara"/>
              </a:rPr>
              <a:t>Manipulaci</a:t>
            </a:r>
            <a:r>
              <a:rPr lang="es-ES" b="1" dirty="0" err="1" smtClean="0">
                <a:solidFill>
                  <a:schemeClr val="bg1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chemeClr val="bg1"/>
                </a:solidFill>
                <a:latin typeface="Candara"/>
                <a:cs typeface="Candara"/>
              </a:rPr>
              <a:t> de datos PL/SQL</a:t>
            </a:r>
            <a:endParaRPr lang="es-ES_tradnl" b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9404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28650" y="1228725"/>
            <a:ext cx="3571876" cy="44291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Combinación de Datos en PL/SQL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instrucción MERGE inserta o actualiza las filas de una tabla usando los datos de otra tabla.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Cada fila se inserta o se actualiza en la tabla de destino en función de una condición de unión de igualdad (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Join</a:t>
            </a: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</a:rPr>
              <a:t>).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343400" y="1943099"/>
            <a:ext cx="188876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211894"/>
              </p:ext>
            </p:extLst>
          </p:nvPr>
        </p:nvGraphicFramePr>
        <p:xfrm>
          <a:off x="4343400" y="2514599"/>
          <a:ext cx="4275467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3" imgW="4667902" imgH="2000000" progId="PBrush">
                  <p:embed/>
                </p:oleObj>
              </mc:Choice>
              <mc:Fallback>
                <p:oleObj r:id="rId3" imgW="4667902" imgH="200000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514599"/>
                        <a:ext cx="4275467" cy="1857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Candara"/>
                <a:cs typeface="Candara"/>
              </a:rPr>
              <a:t>Manipulaci</a:t>
            </a:r>
            <a:r>
              <a:rPr lang="es-ES" b="1" dirty="0" err="1" smtClean="0">
                <a:solidFill>
                  <a:schemeClr val="bg1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chemeClr val="bg1"/>
                </a:solidFill>
                <a:latin typeface="Candara"/>
                <a:cs typeface="Candara"/>
              </a:rPr>
              <a:t> de datos PL/SQL</a:t>
            </a:r>
            <a:endParaRPr lang="es-ES_tradnl" b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601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28650" y="1285875"/>
            <a:ext cx="8058150" cy="45259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El ejemplo, el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bloque PL/SQL agrega o actualiza filas en la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tabla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</a:rPr>
              <a:t>copia_emp</a:t>
            </a:r>
            <a:r>
              <a:rPr lang="es-MX" sz="2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a partir de los datos que existen en tabla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employees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(la tabla copia_emp primero se crear con las misma estructura y datos de tabla employees y luego ser trunca para poder ser utilizada en el bloque PL/SQL).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s-ES_tradnl" sz="2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1774" y="3304967"/>
            <a:ext cx="234408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580255"/>
              </p:ext>
            </p:extLst>
          </p:nvPr>
        </p:nvGraphicFramePr>
        <p:xfrm>
          <a:off x="2671762" y="3327826"/>
          <a:ext cx="4271963" cy="2696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3" imgW="7257143" imgH="4610744" progId="PBrush">
                  <p:embed/>
                </p:oleObj>
              </mc:Choice>
              <mc:Fallback>
                <p:oleObj r:id="rId3" imgW="7257143" imgH="4610744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762" y="3327826"/>
                        <a:ext cx="4271963" cy="26962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err="1" smtClean="0">
                <a:solidFill>
                  <a:schemeClr val="bg1"/>
                </a:solidFill>
                <a:latin typeface="Candara"/>
                <a:cs typeface="Candara"/>
              </a:rPr>
              <a:t>Manipulaci</a:t>
            </a:r>
            <a:r>
              <a:rPr lang="es-ES" b="1" dirty="0" err="1" smtClean="0">
                <a:solidFill>
                  <a:schemeClr val="bg1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chemeClr val="bg1"/>
                </a:solidFill>
                <a:latin typeface="Candara"/>
                <a:cs typeface="Candara"/>
              </a:rPr>
              <a:t> de datos PL/SQL</a:t>
            </a:r>
            <a:endParaRPr lang="es-ES_tradnl" b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4593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</TotalTime>
  <Words>343</Words>
  <Application>Microsoft Macintosh PowerPoint</Application>
  <PresentationFormat>Presentación en pantalla (4:3)</PresentationFormat>
  <Paragraphs>28</Paragraphs>
  <Slides>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Calibri</vt:lpstr>
      <vt:lpstr>Candara</vt:lpstr>
      <vt:lpstr>Myriad Pro</vt:lpstr>
      <vt:lpstr>Times New Roman</vt:lpstr>
      <vt:lpstr>Arial</vt:lpstr>
      <vt:lpstr>Tema de Office</vt:lpstr>
      <vt:lpstr>PBrush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Angélica Sanhueza Paredes</cp:lastModifiedBy>
  <cp:revision>38</cp:revision>
  <dcterms:created xsi:type="dcterms:W3CDTF">2014-04-29T13:43:09Z</dcterms:created>
  <dcterms:modified xsi:type="dcterms:W3CDTF">2018-02-12T19:52:01Z</dcterms:modified>
</cp:coreProperties>
</file>